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83" r:id="rId4"/>
    <p:sldId id="262" r:id="rId5"/>
    <p:sldId id="267" r:id="rId6"/>
    <p:sldId id="307" r:id="rId7"/>
    <p:sldId id="308" r:id="rId8"/>
    <p:sldId id="315" r:id="rId9"/>
    <p:sldId id="316" r:id="rId10"/>
    <p:sldId id="320" r:id="rId11"/>
    <p:sldId id="319" r:id="rId12"/>
    <p:sldId id="323" r:id="rId13"/>
    <p:sldId id="278" r:id="rId14"/>
    <p:sldId id="299" r:id="rId15"/>
    <p:sldId id="306" r:id="rId16"/>
    <p:sldId id="302" r:id="rId17"/>
    <p:sldId id="303" r:id="rId18"/>
    <p:sldId id="300" r:id="rId19"/>
    <p:sldId id="304" r:id="rId20"/>
    <p:sldId id="301" r:id="rId21"/>
    <p:sldId id="305" r:id="rId22"/>
    <p:sldId id="297" r:id="rId23"/>
    <p:sldId id="294" r:id="rId24"/>
    <p:sldId id="324" r:id="rId25"/>
  </p:sldIdLst>
  <p:sldSz cx="9144000" cy="5143500" type="screen16x9"/>
  <p:notesSz cx="6858000" cy="9144000"/>
  <p:embeddedFontLst>
    <p:embeddedFont>
      <p:font typeface="Dosis ExtraLight" panose="020B0604020202020204" charset="0"/>
      <p:regular r:id="rId27"/>
      <p:bold r:id="rId28"/>
    </p:embeddedFont>
    <p:embeddedFont>
      <p:font typeface="Titillium Web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49"/>
    <a:srgbClr val="01597F"/>
    <a:srgbClr val="47695B"/>
    <a:srgbClr val="000000"/>
    <a:srgbClr val="0B87A1"/>
    <a:srgbClr val="D3E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9F172-37F0-4712-8EED-9E6E5FC21F25}">
  <a:tblStyle styleId="{30E9F172-37F0-4712-8EED-9E6E5FC21F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717" autoAdjust="0"/>
  </p:normalViewPr>
  <p:slideViewPr>
    <p:cSldViewPr snapToGrid="0">
      <p:cViewPr varScale="1">
        <p:scale>
          <a:sx n="103" d="100"/>
          <a:sy n="103" d="100"/>
        </p:scale>
        <p:origin x="1229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96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94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90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30130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483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57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88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34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24470" y="1471939"/>
            <a:ext cx="571878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8000" b="1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FLIXTERS</a:t>
            </a:r>
          </a:p>
        </p:txBody>
      </p:sp>
      <p:sp>
        <p:nvSpPr>
          <p:cNvPr id="3" name="Google Shape;3836;p13">
            <a:extLst>
              <a:ext uri="{FF2B5EF4-FFF2-40B4-BE49-F238E27FC236}">
                <a16:creationId xmlns:a16="http://schemas.microsoft.com/office/drawing/2014/main" id="{F315394A-13CF-4B58-8BD9-6A828D2A75A6}"/>
              </a:ext>
            </a:extLst>
          </p:cNvPr>
          <p:cNvSpPr txBox="1">
            <a:spLocks/>
          </p:cNvSpPr>
          <p:nvPr/>
        </p:nvSpPr>
        <p:spPr>
          <a:xfrm>
            <a:off x="724469" y="2774148"/>
            <a:ext cx="5359555" cy="65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 Recommender Systems</a:t>
            </a:r>
          </a:p>
        </p:txBody>
      </p:sp>
      <p:pic>
        <p:nvPicPr>
          <p:cNvPr id="1028" name="Picture 4" descr="Data Science Academy">
            <a:extLst>
              <a:ext uri="{FF2B5EF4-FFF2-40B4-BE49-F238E27FC236}">
                <a16:creationId xmlns:a16="http://schemas.microsoft.com/office/drawing/2014/main" id="{B7B0276F-BA21-463A-B06E-E151C04A0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sp>
        <p:nvSpPr>
          <p:cNvPr id="3929" name="Google Shape;3929;p24"/>
          <p:cNvSpPr>
            <a:spLocks noChangeAspect="1"/>
          </p:cNvSpPr>
          <p:nvPr/>
        </p:nvSpPr>
        <p:spPr>
          <a:xfrm>
            <a:off x="210233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Content-based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  <p:sp>
        <p:nvSpPr>
          <p:cNvPr id="9" name="Google Shape;3931;p24">
            <a:extLst>
              <a:ext uri="{FF2B5EF4-FFF2-40B4-BE49-F238E27FC236}">
                <a16:creationId xmlns:a16="http://schemas.microsoft.com/office/drawing/2014/main" id="{DD6CF9F8-9F58-4A15-86C2-E9FBA6D24FE1}"/>
              </a:ext>
            </a:extLst>
          </p:cNvPr>
          <p:cNvSpPr>
            <a:spLocks noChangeAspect="1"/>
          </p:cNvSpPr>
          <p:nvPr/>
        </p:nvSpPr>
        <p:spPr>
          <a:xfrm>
            <a:off x="392445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Collaborative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7858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9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19D966-5ABF-41C8-AB93-6C020F679A3C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8F67A1-71B5-481C-9EA4-3B08B519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2" y="1203635"/>
            <a:ext cx="3654633" cy="287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9983B80-9C19-40AA-AD73-0FFB301D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35" y="1203635"/>
            <a:ext cx="3589541" cy="246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261F8-051E-45A1-B8C6-2D92CFACD021}"/>
              </a:ext>
            </a:extLst>
          </p:cNvPr>
          <p:cNvSpPr txBox="1"/>
          <p:nvPr/>
        </p:nvSpPr>
        <p:spPr>
          <a:xfrm>
            <a:off x="3382813" y="4410159"/>
            <a:ext cx="1354244" cy="307777"/>
          </a:xfrm>
          <a:prstGeom prst="rect">
            <a:avLst/>
          </a:prstGeom>
          <a:noFill/>
          <a:ln w="12700">
            <a:solidFill>
              <a:srgbClr val="01597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b="1" dirty="0"/>
              <a:t>RMSE = 0,786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CD7D11C-B6AA-4F68-A9AA-1A467F4BEC9D}"/>
              </a:ext>
            </a:extLst>
          </p:cNvPr>
          <p:cNvSpPr/>
          <p:nvPr/>
        </p:nvSpPr>
        <p:spPr>
          <a:xfrm rot="19559483">
            <a:off x="574480" y="3657586"/>
            <a:ext cx="310259" cy="291164"/>
          </a:xfrm>
          <a:prstGeom prst="star5">
            <a:avLst>
              <a:gd name="adj" fmla="val 19562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F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743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sp>
        <p:nvSpPr>
          <p:cNvPr id="3929" name="Google Shape;3929;p24"/>
          <p:cNvSpPr>
            <a:spLocks noChangeAspect="1"/>
          </p:cNvSpPr>
          <p:nvPr/>
        </p:nvSpPr>
        <p:spPr>
          <a:xfrm>
            <a:off x="210233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Content-based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sp>
        <p:nvSpPr>
          <p:cNvPr id="3931" name="Google Shape;3931;p24"/>
          <p:cNvSpPr>
            <a:spLocks noChangeAspect="1"/>
          </p:cNvSpPr>
          <p:nvPr/>
        </p:nvSpPr>
        <p:spPr>
          <a:xfrm>
            <a:off x="392445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Collaborative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Filtering</a:t>
            </a:r>
          </a:p>
        </p:txBody>
      </p:sp>
      <p:sp>
        <p:nvSpPr>
          <p:cNvPr id="7" name="Google Shape;3931;p24">
            <a:extLst>
              <a:ext uri="{FF2B5EF4-FFF2-40B4-BE49-F238E27FC236}">
                <a16:creationId xmlns:a16="http://schemas.microsoft.com/office/drawing/2014/main" id="{FBC91C69-B6D3-495F-8DB9-28855118060A}"/>
              </a:ext>
            </a:extLst>
          </p:cNvPr>
          <p:cNvSpPr>
            <a:spLocks noChangeAspect="1"/>
          </p:cNvSpPr>
          <p:nvPr/>
        </p:nvSpPr>
        <p:spPr>
          <a:xfrm>
            <a:off x="5746580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0159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Top10 Predictions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581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000" dirty="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 FRONT PAGE SCREENSHOT</a:t>
            </a:r>
            <a:endParaRPr sz="1000" dirty="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479378" y="89370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STREAMLIT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WEB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/>
              <a:t>Recommend movies and explore data insights with our user-friendly app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30005-10A7-4201-952C-AF11985F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3" r="15000" b="5079"/>
          <a:stretch/>
        </p:blipFill>
        <p:spPr>
          <a:xfrm>
            <a:off x="3549725" y="1268650"/>
            <a:ext cx="3532500" cy="2255699"/>
          </a:xfrm>
          <a:prstGeom prst="rect">
            <a:avLst/>
          </a:prstGeom>
        </p:spPr>
      </p:pic>
      <p:pic>
        <p:nvPicPr>
          <p:cNvPr id="6" name="Picture 4" descr="Data Science Academy">
            <a:extLst>
              <a:ext uri="{FF2B5EF4-FFF2-40B4-BE49-F238E27FC236}">
                <a16:creationId xmlns:a16="http://schemas.microsoft.com/office/drawing/2014/main" id="{1573B80E-81C9-4F68-A142-7FD2BD3F5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INTRODUCTION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Project Overview | Contributors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1D177316-18DD-406A-A98C-92B4C872C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9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D1E64-1AFE-48AE-BB04-A4886A05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198C4-7CE8-4FBB-8B7E-A6B1E185172E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23789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4" y="2335531"/>
            <a:ext cx="7648575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spc="-100" dirty="0">
                <a:solidFill>
                  <a:srgbClr val="0B87A1"/>
                </a:solidFill>
              </a:rPr>
              <a:t>EXPLORATORY</a:t>
            </a:r>
            <a:r>
              <a:rPr lang="en-ZA" sz="4800" dirty="0">
                <a:solidFill>
                  <a:srgbClr val="0B87A1"/>
                </a:solidFill>
              </a:rPr>
              <a:t> </a:t>
            </a:r>
            <a:r>
              <a:rPr lang="en-ZA" sz="4800" spc="-100" dirty="0">
                <a:solidFill>
                  <a:srgbClr val="0B87A1"/>
                </a:solidFill>
              </a:rPr>
              <a:t>DATA</a:t>
            </a:r>
            <a:r>
              <a:rPr lang="en-ZA" sz="4800" dirty="0">
                <a:solidFill>
                  <a:srgbClr val="0B87A1"/>
                </a:solidFill>
              </a:rPr>
              <a:t> </a:t>
            </a:r>
            <a:r>
              <a:rPr lang="en-ZA" sz="4800" spc="-100" dirty="0">
                <a:solidFill>
                  <a:srgbClr val="0B87A1"/>
                </a:solidFill>
              </a:rPr>
              <a:t>ANALYSIS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9774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Insights On Movie Data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B091636C-0688-4567-94B5-09E1765F0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4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12FBA-4977-4099-8BC0-7BA684BE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E2F2E1-B1B9-47A3-92BD-8AA536C6C591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327811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RECOMMENDER SYSTEM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Content-based &amp; Collaborative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FF06DC12-2587-4C07-8BBB-903CDE3CE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6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CB001-18EA-491F-A994-018B4D7E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980E3D-81A2-4F90-B262-D13B20258184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396396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69421" y="146015"/>
            <a:ext cx="719446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/>
              <a:t>MEET</a:t>
            </a:r>
            <a:r>
              <a:rPr lang="en-ZA" sz="6000" spc="600" dirty="0"/>
              <a:t> </a:t>
            </a:r>
            <a:r>
              <a:rPr lang="en-ZA" sz="6000" dirty="0"/>
              <a:t>THE</a:t>
            </a:r>
            <a:r>
              <a:rPr lang="en-ZA" sz="6000" spc="600" dirty="0"/>
              <a:t> </a:t>
            </a:r>
            <a:r>
              <a:rPr lang="en-ZA" sz="6000" dirty="0"/>
              <a:t>TEAM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32951" y="1255542"/>
            <a:ext cx="1224508" cy="691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ZA" sz="2000" b="1" dirty="0" err="1"/>
              <a:t>Bulelani</a:t>
            </a:r>
            <a:endParaRPr sz="2000" b="1" dirty="0"/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44470FF9-09AE-4FC2-A80D-71CA3AF09061}"/>
              </a:ext>
            </a:extLst>
          </p:cNvPr>
          <p:cNvSpPr txBox="1">
            <a:spLocks/>
          </p:cNvSpPr>
          <p:nvPr/>
        </p:nvSpPr>
        <p:spPr>
          <a:xfrm>
            <a:off x="2208875" y="1257529"/>
            <a:ext cx="1224508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Lizette</a:t>
            </a:r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DEF054B0-5641-43F7-9710-30005DD4DFA9}"/>
              </a:ext>
            </a:extLst>
          </p:cNvPr>
          <p:cNvSpPr txBox="1">
            <a:spLocks/>
          </p:cNvSpPr>
          <p:nvPr/>
        </p:nvSpPr>
        <p:spPr>
          <a:xfrm>
            <a:off x="4172032" y="1255542"/>
            <a:ext cx="1290092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Nelisiwe</a:t>
            </a:r>
          </a:p>
        </p:txBody>
      </p:sp>
      <p:sp>
        <p:nvSpPr>
          <p:cNvPr id="7" name="Google Shape;3851;p15">
            <a:extLst>
              <a:ext uri="{FF2B5EF4-FFF2-40B4-BE49-F238E27FC236}">
                <a16:creationId xmlns:a16="http://schemas.microsoft.com/office/drawing/2014/main" id="{C70B7C3A-7B21-4990-88C4-22DF7D414597}"/>
              </a:ext>
            </a:extLst>
          </p:cNvPr>
          <p:cNvSpPr txBox="1">
            <a:spLocks/>
          </p:cNvSpPr>
          <p:nvPr/>
        </p:nvSpPr>
        <p:spPr>
          <a:xfrm>
            <a:off x="-8098" y="2846191"/>
            <a:ext cx="1706606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 err="1"/>
              <a:t>Noluthando</a:t>
            </a:r>
            <a:endParaRPr lang="en-ZA" sz="2000" b="1" dirty="0"/>
          </a:p>
        </p:txBody>
      </p:sp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7CF1A148-B959-4067-A8FB-6F322023BE39}"/>
              </a:ext>
            </a:extLst>
          </p:cNvPr>
          <p:cNvSpPr txBox="1">
            <a:spLocks/>
          </p:cNvSpPr>
          <p:nvPr/>
        </p:nvSpPr>
        <p:spPr>
          <a:xfrm>
            <a:off x="2171712" y="2846191"/>
            <a:ext cx="1290092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 err="1"/>
              <a:t>Nompilo</a:t>
            </a:r>
            <a:endParaRPr lang="en-ZA" sz="2000" b="1" dirty="0"/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302E4602-5EFB-48CE-BE02-87EE8CB2BC74}"/>
              </a:ext>
            </a:extLst>
          </p:cNvPr>
          <p:cNvSpPr txBox="1">
            <a:spLocks/>
          </p:cNvSpPr>
          <p:nvPr/>
        </p:nvSpPr>
        <p:spPr>
          <a:xfrm>
            <a:off x="4200453" y="2846191"/>
            <a:ext cx="1224508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/>
              <a:t>Sizwe</a:t>
            </a:r>
          </a:p>
        </p:txBody>
      </p:sp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7F655D2-7B93-4320-B6D6-5B15052B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5" y="1829405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 descr="A person posing for a picture&#10;&#10;Description automatically generated">
            <a:extLst>
              <a:ext uri="{FF2B5EF4-FFF2-40B4-BE49-F238E27FC236}">
                <a16:creationId xmlns:a16="http://schemas.microsoft.com/office/drawing/2014/main" id="{DE7EE005-345A-4F43-9AD9-7C80F15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758" y="1831393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A02AEEB-78A9-4CDC-8828-C170DD18AB0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8413" b="18254"/>
          <a:stretch/>
        </p:blipFill>
        <p:spPr>
          <a:xfrm>
            <a:off x="4376078" y="1831393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440389-5484-4ADF-B159-535A8DE8F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05" y="3422041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6" name="Picture 15" descr="A boy smiling for the camera&#10;&#10;Description automatically generated">
            <a:extLst>
              <a:ext uri="{FF2B5EF4-FFF2-40B4-BE49-F238E27FC236}">
                <a16:creationId xmlns:a16="http://schemas.microsoft.com/office/drawing/2014/main" id="{373A0E1B-9A9B-4847-892A-005C525EC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758" y="3424029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8" name="Picture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7345E24-8D1F-4ED7-816A-C019E7401A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76078" y="3424029"/>
            <a:ext cx="882000" cy="882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D3EFA3-0E0A-4289-9334-4C597718C027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7" t="3967" r="35074" b="66236"/>
          <a:stretch/>
        </p:blipFill>
        <p:spPr bwMode="auto">
          <a:xfrm>
            <a:off x="6200773" y="2626171"/>
            <a:ext cx="882000" cy="8820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851;p15">
            <a:extLst>
              <a:ext uri="{FF2B5EF4-FFF2-40B4-BE49-F238E27FC236}">
                <a16:creationId xmlns:a16="http://schemas.microsoft.com/office/drawing/2014/main" id="{14535021-B7DA-4468-81FA-0F0BCDD85C91}"/>
              </a:ext>
            </a:extLst>
          </p:cNvPr>
          <p:cNvSpPr txBox="1">
            <a:spLocks/>
          </p:cNvSpPr>
          <p:nvPr/>
        </p:nvSpPr>
        <p:spPr>
          <a:xfrm>
            <a:off x="6029519" y="2054088"/>
            <a:ext cx="1224508" cy="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ZA" sz="2000" b="1" dirty="0" err="1"/>
              <a:t>Ridha</a:t>
            </a:r>
            <a:endParaRPr lang="en-ZA" sz="2000" b="1" dirty="0"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E2D5BF32-A471-4749-B1E9-E9FCB7A30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SOLUTION OVERVIEW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5357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Model Summary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D5380F46-2DCE-47B9-8E11-5E3634602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2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76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3A5B178-54E5-4650-A7F3-4EC9278C7A87}"/>
              </a:ext>
            </a:extLst>
          </p:cNvPr>
          <p:cNvGrpSpPr/>
          <p:nvPr/>
        </p:nvGrpSpPr>
        <p:grpSpPr>
          <a:xfrm>
            <a:off x="396240" y="0"/>
            <a:ext cx="8351520" cy="5152378"/>
            <a:chOff x="342900" y="-8878"/>
            <a:chExt cx="8351520" cy="5152378"/>
          </a:xfrm>
        </p:grpSpPr>
        <p:pic>
          <p:nvPicPr>
            <p:cNvPr id="2" name="Picture 4" descr="Data Science Academy">
              <a:extLst>
                <a:ext uri="{FF2B5EF4-FFF2-40B4-BE49-F238E27FC236}">
                  <a16:creationId xmlns:a16="http://schemas.microsoft.com/office/drawing/2014/main" id="{3D924CA9-646D-4024-B1A1-D68D03BCF9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793"/>
            <a:stretch/>
          </p:blipFill>
          <p:spPr bwMode="auto">
            <a:xfrm>
              <a:off x="478452" y="4709058"/>
              <a:ext cx="1700868" cy="33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4BC00C-E5C7-446E-86A0-E4FE8297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900" y="-8878"/>
              <a:ext cx="8351520" cy="46977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916811-DDF0-4C25-8AF2-DBC7CA392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3555" b="13482"/>
            <a:stretch/>
          </p:blipFill>
          <p:spPr>
            <a:xfrm>
              <a:off x="342900" y="3125216"/>
              <a:ext cx="8351520" cy="2018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90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466725" y="2335531"/>
            <a:ext cx="6553200" cy="1589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ZA" sz="4800" dirty="0">
                <a:solidFill>
                  <a:srgbClr val="0B87A1"/>
                </a:solidFill>
              </a:rPr>
              <a:t>COMET</a:t>
            </a: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466725" y="3709774"/>
            <a:ext cx="6810375" cy="9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Experiment Logs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2181531" y="2430091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845493" y="978060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726701" y="1890768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813086" y="1202763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363450" y="1428835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005481" y="1633691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969309" y="668935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C3070CF7-48DE-4D48-B52E-DD041E396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96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2BB19-777D-412A-8397-7A4F22C0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7861F-581B-4782-8560-7851164D25E2}"/>
              </a:ext>
            </a:extLst>
          </p:cNvPr>
          <p:cNvSpPr/>
          <p:nvPr/>
        </p:nvSpPr>
        <p:spPr>
          <a:xfrm>
            <a:off x="0" y="4905570"/>
            <a:ext cx="9144000" cy="237931"/>
          </a:xfrm>
          <a:prstGeom prst="rect">
            <a:avLst/>
          </a:prstGeom>
          <a:solidFill>
            <a:srgbClr val="476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50"/>
          </a:p>
        </p:txBody>
      </p:sp>
    </p:spTree>
    <p:extLst>
      <p:ext uri="{BB962C8B-B14F-4D97-AF65-F5344CB8AC3E}">
        <p14:creationId xmlns:p14="http://schemas.microsoft.com/office/powerpoint/2010/main" val="212764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36;p13">
            <a:extLst>
              <a:ext uri="{FF2B5EF4-FFF2-40B4-BE49-F238E27FC236}">
                <a16:creationId xmlns:a16="http://schemas.microsoft.com/office/drawing/2014/main" id="{F315394A-13CF-4B58-8BD9-6A828D2A75A6}"/>
              </a:ext>
            </a:extLst>
          </p:cNvPr>
          <p:cNvSpPr txBox="1">
            <a:spLocks/>
          </p:cNvSpPr>
          <p:nvPr/>
        </p:nvSpPr>
        <p:spPr>
          <a:xfrm>
            <a:off x="479477" y="1465737"/>
            <a:ext cx="5359555" cy="65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ZA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1028" name="Picture 4" descr="Data Science Academy">
            <a:extLst>
              <a:ext uri="{FF2B5EF4-FFF2-40B4-BE49-F238E27FC236}">
                <a16:creationId xmlns:a16="http://schemas.microsoft.com/office/drawing/2014/main" id="{B7B0276F-BA21-463A-B06E-E151C04A0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08C6D7-C833-49F0-B463-11D44F714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32" y="458531"/>
            <a:ext cx="5396700" cy="1159800"/>
          </a:xfrm>
        </p:spPr>
        <p:txBody>
          <a:bodyPr/>
          <a:lstStyle/>
          <a:p>
            <a:pPr algn="ctr"/>
            <a:r>
              <a:rPr lang="en-ZA" dirty="0"/>
              <a:t>Thank You!</a:t>
            </a:r>
          </a:p>
        </p:txBody>
      </p:sp>
      <p:pic>
        <p:nvPicPr>
          <p:cNvPr id="1036" name="Picture 12" descr="Popcorn Time Drawing, popcorn free png | PNGFuel">
            <a:extLst>
              <a:ext uri="{FF2B5EF4-FFF2-40B4-BE49-F238E27FC236}">
                <a16:creationId xmlns:a16="http://schemas.microsoft.com/office/drawing/2014/main" id="{25B87478-A7A4-4AAA-A288-F78E1289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38" y="2125579"/>
            <a:ext cx="2434487" cy="24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9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212271" y="146015"/>
            <a:ext cx="725161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/>
              <a:t>THE PROBLEM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69421" y="1404664"/>
            <a:ext cx="7194462" cy="3265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ZA" sz="2000" dirty="0"/>
              <a:t>In today’s technology driven world, recommender systems are socially and economically critical for ensuring that individuals can make appropriate choices surrounding the content they engage with on a daily basis.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ZA" sz="105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ZA" sz="2000" dirty="0"/>
              <a:t>Providing an accurate and robust solution to this challenge has immense economic potential, with users of the system being exposed to content they would like to view or purchase - generating revenue and platform affinity.</a:t>
            </a:r>
          </a:p>
        </p:txBody>
      </p:sp>
      <p:pic>
        <p:nvPicPr>
          <p:cNvPr id="4" name="Picture 4" descr="Data Science Academy">
            <a:extLst>
              <a:ext uri="{FF2B5EF4-FFF2-40B4-BE49-F238E27FC236}">
                <a16:creationId xmlns:a16="http://schemas.microsoft.com/office/drawing/2014/main" id="{B7E6D8F9-9537-4A51-ACFC-4D0C2857B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1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383720" y="2335193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0" dirty="0">
                <a:solidFill>
                  <a:srgbClr val="D3EBD5"/>
                </a:solidFill>
              </a:rPr>
              <a:t>THE SOLUTION</a:t>
            </a:r>
            <a:endParaRPr sz="6000" dirty="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383721" y="3280724"/>
            <a:ext cx="712742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>
                <a:solidFill>
                  <a:srgbClr val="80BFB7"/>
                </a:solidFill>
              </a:rPr>
              <a:t>We developed a movie recommendation algorithm that is capable of accurately predicting how a user will rate a movie, based on their historical preferences.</a:t>
            </a:r>
          </a:p>
        </p:txBody>
      </p:sp>
      <p:sp>
        <p:nvSpPr>
          <p:cNvPr id="3879" name="Google Shape;3879;p19"/>
          <p:cNvSpPr/>
          <p:nvPr/>
        </p:nvSpPr>
        <p:spPr>
          <a:xfrm>
            <a:off x="1936602" y="2009724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1600564" y="557693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481772" y="1470401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568157" y="782396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118521" y="1008468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2760552" y="1213324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1724380" y="248568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4" descr="Data Science Academy">
            <a:extLst>
              <a:ext uri="{FF2B5EF4-FFF2-40B4-BE49-F238E27FC236}">
                <a16:creationId xmlns:a16="http://schemas.microsoft.com/office/drawing/2014/main" id="{1CD6CA8C-2A41-4593-A71D-05909D148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6B1372-ED42-414C-BFE7-BC71B73357E5}"/>
              </a:ext>
            </a:extLst>
          </p:cNvPr>
          <p:cNvSpPr/>
          <p:nvPr/>
        </p:nvSpPr>
        <p:spPr>
          <a:xfrm>
            <a:off x="7642302" y="2639122"/>
            <a:ext cx="200722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30" name="Google Shape;3930;p24"/>
          <p:cNvSpPr>
            <a:spLocks noChangeAspect="1"/>
          </p:cNvSpPr>
          <p:nvPr/>
        </p:nvSpPr>
        <p:spPr>
          <a:xfrm>
            <a:off x="280205" y="1675175"/>
            <a:ext cx="1982425" cy="1982425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Exploratory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</a:t>
            </a:r>
          </a:p>
          <a:p>
            <a:pPr lvl="0" algn="ctr"/>
            <a:r>
              <a:rPr lang="en-ZA" sz="1600" dirty="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</a:t>
            </a:r>
          </a:p>
        </p:txBody>
      </p:sp>
      <p:pic>
        <p:nvPicPr>
          <p:cNvPr id="8" name="Picture 4" descr="Data Science Academy">
            <a:extLst>
              <a:ext uri="{FF2B5EF4-FFF2-40B4-BE49-F238E27FC236}">
                <a16:creationId xmlns:a16="http://schemas.microsoft.com/office/drawing/2014/main" id="{7F173790-E9CF-4C89-A86E-204BED674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50;p15">
            <a:extLst>
              <a:ext uri="{FF2B5EF4-FFF2-40B4-BE49-F238E27FC236}">
                <a16:creationId xmlns:a16="http://schemas.microsoft.com/office/drawing/2014/main" id="{69F1E46A-A028-442E-AE2F-D86426B5E560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6000" dirty="0"/>
              <a:t>FEATURES</a:t>
            </a: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4FF6E02E-7EA5-49DF-A119-B07E1CDA2C57}"/>
              </a:ext>
            </a:extLst>
          </p:cNvPr>
          <p:cNvSpPr txBox="1">
            <a:spLocks/>
          </p:cNvSpPr>
          <p:nvPr/>
        </p:nvSpPr>
        <p:spPr>
          <a:xfrm>
            <a:off x="4572000" y="1033733"/>
            <a:ext cx="2899317" cy="326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User Ratings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Movies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Genres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ZA" sz="2000" dirty="0"/>
              <a:t>Directors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22DB251A-235C-443E-9AD0-886C092F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75" y="825493"/>
            <a:ext cx="2845758" cy="21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850;p15">
            <a:extLst>
              <a:ext uri="{FF2B5EF4-FFF2-40B4-BE49-F238E27FC236}">
                <a16:creationId xmlns:a16="http://schemas.microsoft.com/office/drawing/2014/main" id="{E310ACA5-D5D3-4702-A432-FB56997155A1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USERS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4DDE86A-C6CD-4182-A8B5-6D703754B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00" y="3023458"/>
            <a:ext cx="2974133" cy="21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E16899D-39A0-4733-A0A2-7E9FA21C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18" y="3024992"/>
            <a:ext cx="3019082" cy="211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D5D3C14-2DBD-45D5-9199-0E5EFE530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11" y="806381"/>
            <a:ext cx="2845757" cy="20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0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7DD34C85-37B8-40C0-9A45-881F9A2CBF35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MOVIES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384E8F-7127-4121-A1A0-2B22FF5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93" y="526490"/>
            <a:ext cx="4996750" cy="22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01C5D24-FB02-490E-B978-63D507DD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93" y="2883865"/>
            <a:ext cx="4129214" cy="22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8093BCA2-5D54-4375-8644-730D1BDADAAB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GENRES</a:t>
            </a:r>
          </a:p>
        </p:txBody>
      </p:sp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66C759A8-BEEF-4DA1-AC31-28F311D6E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/>
          <a:stretch/>
        </p:blipFill>
        <p:spPr bwMode="auto">
          <a:xfrm>
            <a:off x="2854395" y="0"/>
            <a:ext cx="3970151" cy="23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640B9D-2F07-4AD9-9065-ABBB3751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19" y="2435732"/>
            <a:ext cx="3891427" cy="27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ta Science Academy">
            <a:extLst>
              <a:ext uri="{FF2B5EF4-FFF2-40B4-BE49-F238E27FC236}">
                <a16:creationId xmlns:a16="http://schemas.microsoft.com/office/drawing/2014/main" id="{23A2463D-297E-4F4D-BED2-410A31AE6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793"/>
          <a:stretch/>
        </p:blipFill>
        <p:spPr bwMode="auto">
          <a:xfrm>
            <a:off x="135552" y="4717936"/>
            <a:ext cx="1700868" cy="3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850;p15">
            <a:extLst>
              <a:ext uri="{FF2B5EF4-FFF2-40B4-BE49-F238E27FC236}">
                <a16:creationId xmlns:a16="http://schemas.microsoft.com/office/drawing/2014/main" id="{F01D5A39-BE47-4D21-ABC6-0CD0C6DF48E9}"/>
              </a:ext>
            </a:extLst>
          </p:cNvPr>
          <p:cNvSpPr txBox="1">
            <a:spLocks/>
          </p:cNvSpPr>
          <p:nvPr/>
        </p:nvSpPr>
        <p:spPr>
          <a:xfrm>
            <a:off x="212271" y="146015"/>
            <a:ext cx="7251612" cy="76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ZA" sz="4000" dirty="0"/>
              <a:t>DIRECTORS</a:t>
            </a:r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BFCFFCA8-AF4E-48BC-8686-5706A42AB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/>
          <a:stretch/>
        </p:blipFill>
        <p:spPr bwMode="auto">
          <a:xfrm>
            <a:off x="0" y="1563010"/>
            <a:ext cx="3299024" cy="20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A331334E-2291-481F-BE12-FE59F503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32" y="146015"/>
            <a:ext cx="3893328" cy="231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0">
            <a:extLst>
              <a:ext uri="{FF2B5EF4-FFF2-40B4-BE49-F238E27FC236}">
                <a16:creationId xmlns:a16="http://schemas.microsoft.com/office/drawing/2014/main" id="{54725FEB-9BC7-424A-8C73-D75AC78A9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96" y="2671941"/>
            <a:ext cx="3718064" cy="22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3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344</TotalTime>
  <Words>194</Words>
  <Application>Microsoft Office PowerPoint</Application>
  <PresentationFormat>On-screen Show (16:9)</PresentationFormat>
  <Paragraphs>62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Dosis ExtraLight</vt:lpstr>
      <vt:lpstr>Arial</vt:lpstr>
      <vt:lpstr>Titillium Web Light</vt:lpstr>
      <vt:lpstr>Wingdings</vt:lpstr>
      <vt:lpstr>Mowbray template</vt:lpstr>
      <vt:lpstr>FLIXTERS</vt:lpstr>
      <vt:lpstr>MEET THE TEAM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EXPLORATORY DATA ANALYSIS</vt:lpstr>
      <vt:lpstr>PowerPoint Presentation</vt:lpstr>
      <vt:lpstr>RECOMMENDER SYSTEM</vt:lpstr>
      <vt:lpstr>PowerPoint Presentation</vt:lpstr>
      <vt:lpstr>SOLUTION OVERVIEW</vt:lpstr>
      <vt:lpstr>PowerPoint Presentation</vt:lpstr>
      <vt:lpstr>COMET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SigMoid</dc:title>
  <cp:lastModifiedBy>Lizette Loubser</cp:lastModifiedBy>
  <cp:revision>41</cp:revision>
  <dcterms:modified xsi:type="dcterms:W3CDTF">2020-07-28T18:33:07Z</dcterms:modified>
</cp:coreProperties>
</file>